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4" r:id="rId3"/>
    <p:sldId id="296" r:id="rId4"/>
    <p:sldId id="300" r:id="rId5"/>
    <p:sldId id="299" r:id="rId6"/>
    <p:sldId id="268" r:id="rId7"/>
    <p:sldId id="290" r:id="rId8"/>
    <p:sldId id="291" r:id="rId9"/>
    <p:sldId id="301" r:id="rId10"/>
    <p:sldId id="307" r:id="rId11"/>
    <p:sldId id="274" r:id="rId12"/>
    <p:sldId id="302" r:id="rId13"/>
    <p:sldId id="292" r:id="rId14"/>
    <p:sldId id="293" r:id="rId15"/>
    <p:sldId id="310" r:id="rId16"/>
    <p:sldId id="305" r:id="rId17"/>
    <p:sldId id="278" r:id="rId18"/>
    <p:sldId id="280" r:id="rId19"/>
    <p:sldId id="297" r:id="rId20"/>
    <p:sldId id="303" r:id="rId21"/>
    <p:sldId id="288" r:id="rId22"/>
    <p:sldId id="309" r:id="rId23"/>
    <p:sldId id="308" r:id="rId24"/>
  </p:sldIdLst>
  <p:sldSz cx="9144000" cy="6858000" type="screen4x3"/>
  <p:notesSz cx="6761163" cy="99425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00"/>
    <a:srgbClr val="5B47EB"/>
    <a:srgbClr val="FF1515"/>
    <a:srgbClr val="FF9F9F"/>
    <a:srgbClr val="FFFBCD"/>
    <a:srgbClr val="FFF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8" autoAdjust="0"/>
  </p:normalViewPr>
  <p:slideViewPr>
    <p:cSldViewPr>
      <p:cViewPr varScale="1">
        <p:scale>
          <a:sx n="104" d="100"/>
          <a:sy n="104" d="100"/>
        </p:scale>
        <p:origin x="17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14AD70-78BE-47D1-9BF9-29852FBAC586}" type="datetimeFigureOut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C0C2C0-2E52-48E8-A707-81D8C343D1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1BA6E9-47CD-42CD-980D-9D6E8F2E81CE}" type="datetimeFigureOut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49609E-E092-4D7B-83D1-C428C9F310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5350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>
                <a:latin typeface="Times New Roman" pitchFamily="18" charset="0"/>
              </a:rPr>
              <a:t>https://vdb.czso.cz/vdbvo2/faces/cs/index.jsf?page=vystup-objekt-parametry&amp;pvo=BYT01-G&amp;z=T&amp;f=TABULKA&amp;sp=A&amp;skupId=1&amp;filtr=G~F_M~F_Z~F_R~T_P~_S~_null_null_&amp;katalog=30836&amp;pvo=BYT01-G&amp;str=v241&amp;c=v3~8__RP2017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09575" fontAlgn="base">
              <a:spcBef>
                <a:spcPct val="0"/>
              </a:spcBef>
              <a:spcAft>
                <a:spcPct val="0"/>
              </a:spcAft>
            </a:pPr>
            <a:fld id="{E7F4DAAE-CA5B-462D-81FF-83C69C5CEE8F}" type="slidenum">
              <a:rPr lang="cs-CZ" smtClean="0">
                <a:latin typeface="Times New Roman" pitchFamily="18" charset="0"/>
                <a:cs typeface="Arial" charset="0"/>
              </a:rPr>
              <a:pPr defTabSz="409575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5350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Times New Roman" pitchFamily="18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09575" fontAlgn="base">
              <a:spcBef>
                <a:spcPct val="0"/>
              </a:spcBef>
              <a:spcAft>
                <a:spcPct val="0"/>
              </a:spcAft>
            </a:pPr>
            <a:fld id="{E7F4DAAE-CA5B-462D-81FF-83C69C5CEE8F}" type="slidenum">
              <a:rPr lang="cs-CZ" smtClean="0">
                <a:latin typeface="Times New Roman" pitchFamily="18" charset="0"/>
                <a:cs typeface="Arial" charset="0"/>
              </a:rPr>
              <a:pPr defTabSz="409575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5350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>
              <a:latin typeface="Times New Roman" pitchFamily="18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09575" fontAlgn="base">
              <a:spcBef>
                <a:spcPct val="0"/>
              </a:spcBef>
              <a:spcAft>
                <a:spcPct val="0"/>
              </a:spcAft>
            </a:pPr>
            <a:fld id="{61098045-B57B-4428-8DF3-365ECF523521}" type="slidenum">
              <a:rPr lang="cs-CZ" smtClean="0">
                <a:latin typeface="Times New Roman" pitchFamily="18" charset="0"/>
                <a:cs typeface="Arial" charset="0"/>
              </a:rPr>
              <a:pPr defTabSz="409575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5350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>
              <a:latin typeface="Times New Roman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09575" fontAlgn="base">
              <a:spcBef>
                <a:spcPct val="0"/>
              </a:spcBef>
              <a:spcAft>
                <a:spcPct val="0"/>
              </a:spcAft>
            </a:pPr>
            <a:fld id="{E6158747-3B0E-454C-AA8C-E8D5F8D9E4EF}" type="slidenum">
              <a:rPr lang="cs-CZ" smtClean="0">
                <a:latin typeface="Times New Roman" pitchFamily="18" charset="0"/>
                <a:cs typeface="Arial" charset="0"/>
              </a:rPr>
              <a:pPr defTabSz="409575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052763" y="4357688"/>
            <a:ext cx="3095625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Petr Kielar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http://petr.kielar.cz/download</a:t>
            </a:r>
          </a:p>
          <a:p>
            <a:pPr algn="ctr">
              <a:defRPr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0148" y="3000372"/>
            <a:ext cx="6400800" cy="1042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2CE1A-0D02-481C-A3A2-EDCC97B5C0EF}" type="datetime1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712A7-EAD6-45B1-834A-1724C60C2B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DB26-8609-4C5B-818E-71D2E78EFB77}" type="datetime1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40D1-C20E-4FDC-919B-0657B08059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6594A-2D65-4733-BA01-46655488BBC6}" type="datetime1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EFAC-04E5-44DD-B906-4BC19073CA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01" y="224664"/>
            <a:ext cx="6838560" cy="10066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12961" y="1795869"/>
            <a:ext cx="6838560" cy="44068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C0C8-41A4-4BF1-9363-4A37B52FD5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28625" y="1428750"/>
            <a:ext cx="8286750" cy="1588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F61D4-E6AD-40D4-B58B-F3D2EACB27E0}" type="datetime1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4974B-A1CD-4D6C-8740-AB3717AE4BA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14375" y="4429125"/>
            <a:ext cx="7786688" cy="1588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8D46E-ABA8-486A-AEE9-BF78170CF24E}" type="datetime1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17C1-D92E-44BB-BF55-1A6800DDC8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2E28-0B5B-418D-8ED9-C3044B8BB818}" type="datetime1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D21B4-AE8D-44DB-9F4D-0ED9B26FE8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F803D-B5F7-4BEA-BDEA-EA4796C4D0C2}" type="datetime1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FF465-29F9-46D5-BA3C-251D84CD00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82659-2F40-4327-971E-D924FFD1C1CA}" type="datetime1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ADDE5-FA88-43E6-8DB1-D9A3CDE0FF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AA902-3FCF-49E2-ADF5-150B51495D1B}" type="datetime1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8D5AE-AEFA-44EA-8DB4-DB65050497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732A2-DB59-4E41-B0C6-692008DA0B3E}" type="datetime1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265EF-D06D-4031-8B67-FB4EC22A0E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F89FE-D33F-4822-B886-1A00A84567AE}" type="datetime1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055A-AFBF-473E-B5A5-954C07DB18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E239AD-05BE-48E8-B957-F4F103A59BA6}" type="datetime1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32CC66-B320-44B9-B67C-C92263842C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amonitor.cz/" TargetMode="External"/><Relationship Id="rId2" Type="http://schemas.openxmlformats.org/officeDocument/2006/relationships/hyperlink" Target="https://www.cnb.cz/ara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vebky.cz/prehledy/" TargetMode="External"/><Relationship Id="rId5" Type="http://schemas.openxmlformats.org/officeDocument/2006/relationships/hyperlink" Target="https://www.mfcr.cz/cs/financni-trh/stavebni-sporeni/vyvoj-stavebniho-sporeni" TargetMode="External"/><Relationship Id="rId4" Type="http://schemas.openxmlformats.org/officeDocument/2006/relationships/hyperlink" Target="https://www.ceskenoviny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714375" y="1428750"/>
            <a:ext cx="7772400" cy="1470025"/>
          </a:xfrm>
        </p:spPr>
        <p:txBody>
          <a:bodyPr/>
          <a:lstStyle/>
          <a:p>
            <a:pPr eaLnBrk="1" hangingPunct="1"/>
            <a:r>
              <a:rPr lang="cs-CZ" dirty="0"/>
              <a:t>Financování bydlení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0175" y="3000375"/>
            <a:ext cx="6400800" cy="10429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Část XII: Přehled trhu -</a:t>
            </a:r>
            <a:br>
              <a:rPr lang="cs-CZ" dirty="0"/>
            </a:br>
            <a:r>
              <a:rPr lang="cs-CZ" dirty="0"/>
              <a:t>hypotéky a stavební spoření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3E8F7C2-3CFD-4922-A9D6-D13053DFB042}"/>
              </a:ext>
            </a:extLst>
          </p:cNvPr>
          <p:cNvSpPr txBox="1"/>
          <p:nvPr/>
        </p:nvSpPr>
        <p:spPr>
          <a:xfrm>
            <a:off x="323528" y="6309320"/>
            <a:ext cx="2099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n-lt"/>
              </a:rPr>
              <a:t>Aktualizace 17. 4.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3BA774D-33DB-427F-8932-FB284F6D5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30"/>
            <a:ext cx="9144000" cy="619383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6CCA8-EAF8-4DA3-B011-494E7DF763E8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755576" y="6086293"/>
            <a:ext cx="46805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/>
              <a:t>Zdroj: Golem Finance</a:t>
            </a:r>
          </a:p>
        </p:txBody>
      </p:sp>
    </p:spTree>
    <p:extLst>
      <p:ext uri="{BB962C8B-B14F-4D97-AF65-F5344CB8AC3E}">
        <p14:creationId xmlns:p14="http://schemas.microsoft.com/office/powerpoint/2010/main" val="82021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 anchor="t"/>
          <a:lstStyle/>
          <a:p>
            <a:pPr algn="ctr">
              <a:lnSpc>
                <a:spcPct val="101000"/>
              </a:lnSpc>
              <a:buFont typeface="Tahoma" pitchFamily="32" charset="0"/>
              <a:buNone/>
              <a:defRPr/>
            </a:pPr>
            <a:fld id="{EB7CB54D-A13E-4D14-A95D-BB292D396D79}" type="slidenum">
              <a:rPr lang="cs-CZ" sz="1500">
                <a:latin typeface="Tahoma" pitchFamily="32" charset="0"/>
              </a:rPr>
              <a:pPr algn="ctr">
                <a:lnSpc>
                  <a:spcPct val="101000"/>
                </a:lnSpc>
                <a:buFont typeface="Tahoma" pitchFamily="32" charset="0"/>
                <a:buNone/>
                <a:defRPr/>
              </a:pPr>
              <a:t>11</a:t>
            </a:fld>
            <a:endParaRPr lang="cs-CZ" sz="1500" dirty="0">
              <a:latin typeface="Tahoma" pitchFamily="32" charset="0"/>
            </a:endParaRPr>
          </a:p>
        </p:txBody>
      </p:sp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755576" y="6247181"/>
            <a:ext cx="5416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dirty="0"/>
              <a:t>Zdroj: ČTK (počet nových smluv zahrnuje ujednání o zvýšení cílových částek)</a:t>
            </a:r>
            <a:endParaRPr lang="en-US" sz="12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FF0F242-92EB-499E-AEAE-C45CD5145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0" y="836712"/>
            <a:ext cx="8944460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vypadá nová smlouva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517C1-D92E-44BB-BF55-1A6800DDC8F5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77" y="327597"/>
            <a:ext cx="8229600" cy="1143000"/>
          </a:xfrm>
        </p:spPr>
        <p:txBody>
          <a:bodyPr/>
          <a:lstStyle/>
          <a:p>
            <a:r>
              <a:rPr lang="cs-CZ" sz="3600" dirty="0"/>
              <a:t>Průměrná výše hypotéky (ostatní banky)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4974B-A1CD-4D6C-8740-AB3717AE4BA3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B4082DED-E88B-4B22-BFCB-66F6588A5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6318648"/>
            <a:ext cx="46805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/>
              <a:t>Zdroj: Golem Finance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0209425-5AA1-40C7-BE7B-E22BBC0E3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FF9B64B-47A5-4BE4-9F81-F78FDC07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1150"/>
            <a:ext cx="9144000" cy="50850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úvěry stavebních spořitelen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4974B-A1CD-4D6C-8740-AB3717AE4BA3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6797763-827E-4AEE-9509-7113A91D8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4423"/>
            <a:ext cx="9144000" cy="48361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úvěry stavebních spořitelen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4974B-A1CD-4D6C-8740-AB3717AE4BA3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C290FF-1568-45BD-9529-93ADBE0E9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483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5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Vklady úvěry, a státní podpora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517C1-D92E-44BB-BF55-1A6800DDC8F5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cs-CZ"/>
              <a:t>Vyplacená státní podpora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 anchor="t"/>
          <a:lstStyle/>
          <a:p>
            <a:pPr algn="l">
              <a:lnSpc>
                <a:spcPct val="101000"/>
              </a:lnSpc>
              <a:buFont typeface="Tahoma" pitchFamily="32" charset="0"/>
              <a:buNone/>
              <a:defRPr/>
            </a:pPr>
            <a:fld id="{7C64B192-F911-49F1-A672-572FF5669859}" type="slidenum">
              <a:rPr lang="cs-CZ" sz="1500">
                <a:latin typeface="Tahoma" pitchFamily="32" charset="0"/>
              </a:rPr>
              <a:pPr algn="l">
                <a:lnSpc>
                  <a:spcPct val="101000"/>
                </a:lnSpc>
                <a:buFont typeface="Tahoma" pitchFamily="32" charset="0"/>
                <a:buNone/>
                <a:defRPr/>
              </a:pPr>
              <a:t>17</a:t>
            </a:fld>
            <a:endParaRPr lang="cs-CZ" sz="1500" dirty="0">
              <a:latin typeface="Tahoma" pitchFamily="32" charset="0"/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755650" y="6021388"/>
            <a:ext cx="1501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Zdroj: Statistiky MF</a:t>
            </a:r>
            <a:endParaRPr lang="en-US" sz="120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0FDDB7-33D7-4E25-A290-081369320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09BB1B-A3CB-44F3-8E91-78E3D8EBF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1598676"/>
            <a:ext cx="8099461" cy="44227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/>
          <a:lstStyle/>
          <a:p>
            <a:pPr defTabSz="912813"/>
            <a:r>
              <a:rPr lang="cs-CZ" sz="4000"/>
              <a:t>Stavební spoření – </a:t>
            </a:r>
            <a:br>
              <a:rPr lang="cs-CZ" sz="4000"/>
            </a:br>
            <a:r>
              <a:rPr lang="cs-CZ" sz="4000"/>
              <a:t>saldo vkladů a úvěrů</a:t>
            </a:r>
            <a:endParaRPr lang="cs-CZ" sz="4000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 lIns="0" tIns="0" rIns="0" bIns="0" anchor="t"/>
          <a:lstStyle/>
          <a:p>
            <a:pPr algn="l">
              <a:lnSpc>
                <a:spcPct val="101000"/>
              </a:lnSpc>
              <a:buFont typeface="Tahoma" pitchFamily="32" charset="0"/>
              <a:buNone/>
              <a:defRPr/>
            </a:pPr>
            <a:fld id="{390A8EFF-1E35-434C-BCAC-D47C8109B16E}" type="slidenum">
              <a:rPr lang="cs-CZ" sz="1500">
                <a:latin typeface="Tahoma" pitchFamily="32" charset="0"/>
              </a:rPr>
              <a:pPr algn="l">
                <a:lnSpc>
                  <a:spcPct val="101000"/>
                </a:lnSpc>
                <a:buFont typeface="Tahoma" pitchFamily="32" charset="0"/>
                <a:buNone/>
                <a:defRPr/>
              </a:pPr>
              <a:t>18</a:t>
            </a:fld>
            <a:endParaRPr lang="cs-CZ" sz="1500" dirty="0">
              <a:latin typeface="Tahoma" pitchFamily="3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EB0320-6580-4049-B31E-74405D99D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00808"/>
            <a:ext cx="8307854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stavebního spoření v SRN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4974B-A1CD-4D6C-8740-AB3717AE4BA3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56E167-7BB7-4C76-8E18-4838B2C16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7393"/>
            <a:ext cx="9144000" cy="47115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staví v ČR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517C1-D92E-44BB-BF55-1A6800DDC8F5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ÚrokovÉ</a:t>
            </a:r>
            <a:r>
              <a:rPr lang="cs-CZ" dirty="0"/>
              <a:t> </a:t>
            </a:r>
            <a:r>
              <a:rPr lang="cs-CZ" dirty="0" err="1"/>
              <a:t>sAZBY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517C1-D92E-44BB-BF55-1A6800DDC8F5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827D6-A4ED-4D46-A691-908DFFEA35A4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00B5056-CB66-4230-A7BC-36D815B95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480377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E4CC5-39E4-4784-8BD4-8599233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53B93B-E150-4754-8843-F3820585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ADDE5-FA88-43E6-8DB1-D9A3CDE0FF41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1A460F1-35F2-4A9D-A149-746067400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359"/>
            <a:ext cx="9144000" cy="480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45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243DEC-A692-4032-A478-76C99339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dat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0B31D34-9B28-46E5-91E2-DF0D53B60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hlinkClick r:id="rId2"/>
              </a:rPr>
              <a:t>ARAD</a:t>
            </a:r>
            <a:r>
              <a:rPr lang="cs-CZ" sz="2400" dirty="0"/>
              <a:t> – systém časových řad ČNB</a:t>
            </a:r>
          </a:p>
          <a:p>
            <a:r>
              <a:rPr lang="cs-CZ" sz="2400" dirty="0">
                <a:hlinkClick r:id="rId3"/>
              </a:rPr>
              <a:t>ČBA monitor</a:t>
            </a:r>
            <a:r>
              <a:rPr lang="cs-CZ" sz="2400" dirty="0"/>
              <a:t> – Česká bankovní </a:t>
            </a:r>
            <a:r>
              <a:rPr lang="cs-CZ" sz="2400"/>
              <a:t>asociace agreguje </a:t>
            </a:r>
            <a:r>
              <a:rPr lang="cs-CZ" sz="2400" dirty="0"/>
              <a:t>řadu zdrojů, součástí je ČBA </a:t>
            </a:r>
            <a:r>
              <a:rPr lang="cs-CZ" sz="2400" dirty="0" err="1"/>
              <a:t>Hypomonitor</a:t>
            </a:r>
            <a:r>
              <a:rPr lang="cs-CZ" sz="2400" dirty="0"/>
              <a:t> (statistiky hypoték)</a:t>
            </a:r>
          </a:p>
          <a:p>
            <a:r>
              <a:rPr lang="cs-CZ" sz="2400" dirty="0"/>
              <a:t>ČTK – </a:t>
            </a:r>
            <a:r>
              <a:rPr lang="cs-CZ" sz="2400" dirty="0">
                <a:hlinkClick r:id="rId4"/>
              </a:rPr>
              <a:t>ceskenoviny.cz</a:t>
            </a:r>
            <a:r>
              <a:rPr lang="cs-CZ" sz="2400" dirty="0"/>
              <a:t> – statistiky stavebních spořitelen</a:t>
            </a:r>
          </a:p>
          <a:p>
            <a:r>
              <a:rPr lang="cs-CZ" sz="2400" dirty="0">
                <a:hlinkClick r:id="rId5"/>
              </a:rPr>
              <a:t>MFCR.cz</a:t>
            </a:r>
            <a:r>
              <a:rPr lang="cs-CZ" sz="2400" dirty="0"/>
              <a:t> -  Ministerstvo financí – čtvrtletní statistiky stavebního spoření</a:t>
            </a:r>
          </a:p>
          <a:p>
            <a:r>
              <a:rPr lang="cs-CZ" sz="2400" dirty="0">
                <a:hlinkClick r:id="rId6"/>
              </a:rPr>
              <a:t>stavebky.cz</a:t>
            </a:r>
            <a:r>
              <a:rPr lang="cs-CZ" sz="2400" dirty="0"/>
              <a:t> – výběr statistik z ČNB, ČTK a MFČR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ACFC22-2A07-4FAD-BEF3-B68914B4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ADDE5-FA88-43E6-8DB1-D9A3CDE0FF41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56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cs-CZ" sz="3600" dirty="0"/>
              <a:t>Bytová výstavba v ČR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 anchor="t"/>
          <a:lstStyle/>
          <a:p>
            <a:pPr>
              <a:lnSpc>
                <a:spcPct val="101000"/>
              </a:lnSpc>
              <a:buFont typeface="Tahoma" pitchFamily="32" charset="0"/>
              <a:buNone/>
              <a:defRPr/>
            </a:pPr>
            <a:fld id="{EB7CB54D-A13E-4D14-A95D-BB292D396D79}" type="slidenum">
              <a:rPr lang="cs-CZ" sz="1500">
                <a:latin typeface="Tahoma" pitchFamily="32" charset="0"/>
              </a:rPr>
              <a:pPr>
                <a:lnSpc>
                  <a:spcPct val="101000"/>
                </a:lnSpc>
                <a:buFont typeface="Tahoma" pitchFamily="32" charset="0"/>
                <a:buNone/>
                <a:defRPr/>
              </a:pPr>
              <a:t>3</a:t>
            </a:fld>
            <a:endParaRPr lang="cs-CZ" sz="1500" dirty="0">
              <a:latin typeface="Tahoma" pitchFamily="3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4EAFD7-DF2C-40BF-9F87-4C0003D1C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4B39354-3C71-4FC8-82E8-752D58B8C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35" y="1528048"/>
            <a:ext cx="9144000" cy="46702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Hráči na trhu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517C1-D92E-44BB-BF55-1A6800DDC8F5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Banky poskytující hypotéky </a:t>
            </a:r>
            <a:br>
              <a:rPr lang="cs-CZ" sz="3600" dirty="0"/>
            </a:br>
            <a:r>
              <a:rPr lang="cs-CZ" sz="2800" dirty="0"/>
              <a:t>(tržní podíly hypoték, bez stavebních spořitelen)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4974B-A1CD-4D6C-8740-AB3717AE4BA3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520632" y="5209241"/>
            <a:ext cx="1955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j-lt"/>
              </a:rPr>
              <a:t>Zdroj: Golem Finance</a:t>
            </a:r>
            <a:endParaRPr lang="en-US" sz="1600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587A6D5-E780-441F-A797-BCB5C9A40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84784"/>
            <a:ext cx="7164288" cy="53717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453227"/>
              </p:ext>
            </p:extLst>
          </p:nvPr>
        </p:nvGraphicFramePr>
        <p:xfrm>
          <a:off x="425450" y="1614488"/>
          <a:ext cx="8359258" cy="4494741"/>
        </p:xfrm>
        <a:graphic>
          <a:graphicData uri="http://schemas.openxmlformats.org/drawingml/2006/table">
            <a:tbl>
              <a:tblPr/>
              <a:tblGrid>
                <a:gridCol w="362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0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032">
                <a:tc>
                  <a:txBody>
                    <a:bodyPr/>
                    <a:lstStyle/>
                    <a:p>
                      <a:pPr rtl="0"/>
                      <a:r>
                        <a:rPr lang="cs-CZ" sz="1500" b="1" dirty="0"/>
                        <a:t>Stavební spořitelna</a:t>
                      </a:r>
                      <a:endParaRPr lang="cs-CZ" sz="2500" dirty="0"/>
                    </a:p>
                  </a:txBody>
                  <a:tcPr marL="34560" marR="34560" marT="34564" marB="345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sz="1500" b="1" dirty="0"/>
                        <a:t>Hlavní akcionáři a jejich podíl</a:t>
                      </a:r>
                      <a:endParaRPr lang="cs-CZ" sz="2500" dirty="0"/>
                    </a:p>
                  </a:txBody>
                  <a:tcPr marL="34560" marR="34560" marT="34564" marB="345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32">
                <a:tc>
                  <a:txBody>
                    <a:bodyPr/>
                    <a:lstStyle/>
                    <a:p>
                      <a:pPr rtl="0"/>
                      <a:r>
                        <a:rPr lang="cs-CZ" sz="1500" b="0" dirty="0"/>
                        <a:t>ČSOB Stavební spořitelna, a.s.</a:t>
                      </a:r>
                      <a:endParaRPr lang="cs-CZ" sz="2500" b="0" dirty="0"/>
                    </a:p>
                    <a:p>
                      <a:pPr rtl="0"/>
                      <a:r>
                        <a:rPr lang="cs-CZ" sz="1500" b="0" dirty="0"/>
                        <a:t>(ČSOBS)</a:t>
                      </a:r>
                      <a:endParaRPr lang="cs-CZ" sz="2500" b="0" dirty="0"/>
                    </a:p>
                  </a:txBody>
                  <a:tcPr marL="34560" marR="34560" marT="34564" marB="345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sz="1500" b="0" dirty="0"/>
                        <a:t>Československá obchodní banka, a.s. (100 %)</a:t>
                      </a:r>
                      <a:endParaRPr lang="cs-CZ" sz="2500" b="0" dirty="0"/>
                    </a:p>
                  </a:txBody>
                  <a:tcPr marL="34560" marR="34560" marT="34564" marB="345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32">
                <a:tc>
                  <a:txBody>
                    <a:bodyPr/>
                    <a:lstStyle/>
                    <a:p>
                      <a:pPr rtl="0"/>
                      <a:r>
                        <a:rPr lang="cs-CZ" sz="1500" b="0" dirty="0"/>
                        <a:t>Modrá pyramida stavební spořitelna, a.s.</a:t>
                      </a:r>
                      <a:br>
                        <a:rPr lang="cs-CZ" sz="1500" b="0" dirty="0"/>
                      </a:br>
                      <a:r>
                        <a:rPr lang="cs-CZ" sz="1500" b="0" dirty="0"/>
                        <a:t>(MPSS)</a:t>
                      </a:r>
                      <a:endParaRPr lang="cs-CZ" sz="2500" b="0" dirty="0"/>
                    </a:p>
                  </a:txBody>
                  <a:tcPr marL="34560" marR="34560" marT="34564" marB="345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sz="1500" b="0" dirty="0"/>
                        <a:t>Komerční banka, a.s. (100 %)</a:t>
                      </a:r>
                      <a:endParaRPr lang="cs-CZ" sz="2500" b="0" dirty="0"/>
                    </a:p>
                  </a:txBody>
                  <a:tcPr marL="34560" marR="34560" marT="34564" marB="345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143">
                <a:tc>
                  <a:txBody>
                    <a:bodyPr/>
                    <a:lstStyle/>
                    <a:p>
                      <a:pPr rtl="0"/>
                      <a:r>
                        <a:rPr lang="cs-CZ" sz="1500" b="0" dirty="0"/>
                        <a:t>Raiffeisen stavební spořitelna a.s.</a:t>
                      </a:r>
                      <a:endParaRPr lang="cs-CZ" sz="2500" b="0" dirty="0"/>
                    </a:p>
                    <a:p>
                      <a:pPr rtl="0"/>
                      <a:r>
                        <a:rPr lang="cs-CZ" sz="1500" b="0" dirty="0"/>
                        <a:t>(RSTS)</a:t>
                      </a:r>
                      <a:endParaRPr lang="cs-CZ" sz="2500" b="0" dirty="0"/>
                    </a:p>
                  </a:txBody>
                  <a:tcPr marL="34560" marR="34560" marT="34564" marB="345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sz="1500" b="0" dirty="0"/>
                        <a:t>Raiffeisenbank a.s. (100 %)</a:t>
                      </a:r>
                      <a:endParaRPr lang="cs-CZ" sz="2500" b="0" dirty="0"/>
                    </a:p>
                  </a:txBody>
                  <a:tcPr marL="34560" marR="34560" marT="34564" marB="345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3751">
                <a:tc>
                  <a:txBody>
                    <a:bodyPr/>
                    <a:lstStyle/>
                    <a:p>
                      <a:pPr rtl="0"/>
                      <a:r>
                        <a:rPr lang="cs-CZ" sz="1500" b="0" dirty="0"/>
                        <a:t>Stavební spořitelna České spořitelny, a. s.</a:t>
                      </a:r>
                      <a:endParaRPr lang="cs-CZ" sz="2500" b="0" dirty="0"/>
                    </a:p>
                    <a:p>
                      <a:pPr rtl="0"/>
                      <a:r>
                        <a:rPr lang="cs-CZ" sz="1500" b="0" dirty="0"/>
                        <a:t>(SSČS)</a:t>
                      </a:r>
                      <a:endParaRPr lang="cs-CZ" sz="2500" b="0" dirty="0"/>
                    </a:p>
                  </a:txBody>
                  <a:tcPr marL="34560" marR="34560" marT="34564" marB="345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1500" b="0" dirty="0"/>
                        <a:t>Česká spořitelna, a. s. (</a:t>
                      </a:r>
                      <a:r>
                        <a:rPr lang="cs-CZ" sz="1500" b="0" dirty="0"/>
                        <a:t>100</a:t>
                      </a:r>
                      <a:r>
                        <a:rPr lang="de-DE" sz="1500" b="0" dirty="0"/>
                        <a:t> % )</a:t>
                      </a:r>
                      <a:endParaRPr lang="de-DE" sz="2500" b="0" dirty="0"/>
                    </a:p>
                  </a:txBody>
                  <a:tcPr marL="34560" marR="34560" marT="34564" marB="345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3751">
                <a:tc>
                  <a:txBody>
                    <a:bodyPr/>
                    <a:lstStyle/>
                    <a:p>
                      <a:pPr rtl="0"/>
                      <a:r>
                        <a:rPr lang="cs-CZ" sz="1500" b="0" dirty="0"/>
                        <a:t>MONETA stavební spořitelna a. s.</a:t>
                      </a:r>
                      <a:endParaRPr lang="cs-CZ" sz="2500" b="0" dirty="0"/>
                    </a:p>
                  </a:txBody>
                  <a:tcPr marL="34560" marR="34560" marT="34564" marB="345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sz="1500" b="0" dirty="0"/>
                        <a:t>Moneta Money Bank, a. s.</a:t>
                      </a:r>
                      <a:r>
                        <a:rPr lang="de-DE" sz="1500" b="0" dirty="0"/>
                        <a:t> (</a:t>
                      </a:r>
                      <a:r>
                        <a:rPr lang="cs-CZ" sz="1500" b="0" dirty="0"/>
                        <a:t>100 </a:t>
                      </a:r>
                      <a:r>
                        <a:rPr lang="de-DE" sz="1500" b="0" dirty="0"/>
                        <a:t>%)</a:t>
                      </a:r>
                      <a:endParaRPr lang="de-DE" sz="2500" b="0" dirty="0"/>
                    </a:p>
                  </a:txBody>
                  <a:tcPr marL="34560" marR="34560" marT="34564" marB="345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2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Stavební spořitelny v ČR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49FCF-A469-45E0-A7F8-253D3225F0C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Stavební spořitelny v ČR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34F6D-60DF-4F87-92AB-A2BFB6ADCA5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683568" y="6021288"/>
            <a:ext cx="113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</a:rPr>
              <a:t>Zdroj: ČTK</a:t>
            </a:r>
            <a:endParaRPr lang="en-US" dirty="0">
              <a:latin typeface="+mj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0B06A01-7CDA-4A9E-82A0-FAE4137A7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83" y="1485138"/>
            <a:ext cx="8778899" cy="4536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Stavební spořitelny v ČR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BD78A-93E1-4318-9AA5-0FBC03E3C7E3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611560" y="6152839"/>
            <a:ext cx="113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</a:rPr>
              <a:t>Zdroj: ČTK</a:t>
            </a:r>
            <a:endParaRPr lang="en-US" dirty="0">
              <a:latin typeface="+mj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1761A69-0BC0-44A0-AD81-30894A06E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77" y="1415408"/>
            <a:ext cx="8501503" cy="4536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Produkce (nové obchody)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517C1-D92E-44BB-BF55-1A6800DDC8F5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4292</TotalTime>
  <Words>420</Words>
  <Application>Microsoft Office PowerPoint</Application>
  <PresentationFormat>Předvádění na obrazovce (4:3)</PresentationFormat>
  <Paragraphs>75</Paragraphs>
  <Slides>23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Office Theme</vt:lpstr>
      <vt:lpstr>Financování bydlení</vt:lpstr>
      <vt:lpstr>Jak se staví v ČR</vt:lpstr>
      <vt:lpstr>Bytová výstavba v ČR</vt:lpstr>
      <vt:lpstr>Hráči na trhu</vt:lpstr>
      <vt:lpstr>Banky poskytující hypotéky  (tržní podíly hypoték, bez stavebních spořitelen)</vt:lpstr>
      <vt:lpstr>Stavební spořitelny v ČR</vt:lpstr>
      <vt:lpstr>Stavební spořitelny v ČR</vt:lpstr>
      <vt:lpstr>Stavební spořitelny v ČR</vt:lpstr>
      <vt:lpstr>Produkce (nové obchody)</vt:lpstr>
      <vt:lpstr>Prezentace aplikace PowerPoint</vt:lpstr>
      <vt:lpstr>Prezentace aplikace PowerPoint</vt:lpstr>
      <vt:lpstr>Jak vypadá nová smlouva</vt:lpstr>
      <vt:lpstr>Průměrná výše hypotéky (ostatní banky)</vt:lpstr>
      <vt:lpstr>Nové úvěry stavebních spořitelen</vt:lpstr>
      <vt:lpstr>Nové úvěry stavebních spořitelen</vt:lpstr>
      <vt:lpstr>Vklady úvěry, a státní podpora</vt:lpstr>
      <vt:lpstr>Vyplacená státní podpora</vt:lpstr>
      <vt:lpstr>Stavební spoření –  saldo vkladů a úvěrů</vt:lpstr>
      <vt:lpstr>Vývoj stavebního spoření v SRN</vt:lpstr>
      <vt:lpstr>ÚrokovÉ sAZBY</vt:lpstr>
      <vt:lpstr>Prezentace aplikace PowerPoint</vt:lpstr>
      <vt:lpstr>Prezentace aplikace PowerPoint</vt:lpstr>
      <vt:lpstr>Zdroje dat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Petr</dc:creator>
  <cp:lastModifiedBy>Petr</cp:lastModifiedBy>
  <cp:revision>383</cp:revision>
  <dcterms:created xsi:type="dcterms:W3CDTF">2012-02-14T15:23:26Z</dcterms:created>
  <dcterms:modified xsi:type="dcterms:W3CDTF">2024-04-17T15:42:53Z</dcterms:modified>
</cp:coreProperties>
</file>